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67" r:id="rId6"/>
    <p:sldId id="268" r:id="rId7"/>
    <p:sldId id="277" r:id="rId8"/>
    <p:sldId id="276" r:id="rId9"/>
    <p:sldId id="278" r:id="rId10"/>
    <p:sldId id="279" r:id="rId11"/>
    <p:sldId id="280" r:id="rId12"/>
    <p:sldId id="281" r:id="rId13"/>
    <p:sldId id="282" r:id="rId14"/>
    <p:sldId id="283" r:id="rId15"/>
    <p:sldId id="284" r:id="rId1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57" autoAdjust="0"/>
  </p:normalViewPr>
  <p:slideViewPr>
    <p:cSldViewPr snapToGrid="0">
      <p:cViewPr>
        <p:scale>
          <a:sx n="125" d="100"/>
          <a:sy n="125" d="100"/>
        </p:scale>
        <p:origin x="-24" y="-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E43DA3-60A0-49BF-B20C-62E8BF76FF0C}" type="datetimeFigureOut">
              <a:rPr lang="hu-HU" smtClean="0"/>
              <a:t>2026.02.09.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23C07E-D996-4915-B0E3-1E8ACA4AF8BD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14954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sz="180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23C07E-D996-4915-B0E3-1E8ACA4AF8BD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93953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19D970-C486-4780-9C5C-CF25745013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hu-HU" dirty="0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312B497-461D-4976-97E3-E56F7F2D0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8E097F2-24D0-4CFA-A295-EAAC7A210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2026.02.09.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94A5E67-F916-46E7-B6F2-9EF03B8A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3DC4985-8554-4359-B368-5096426DB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92983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C97E6A6-3F8D-4BFC-AF87-8ABC5CBD5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962522D9-5BCE-40BE-A0B8-0C6333663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B131102-FAF5-4BFF-942B-311113E69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2026.02.09.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0D09130-51E2-49F8-9C09-D9BC188F4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7CA6971-5BE8-4798-8954-D8EF397FC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9252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29FC5308-6916-4A6B-9D71-3381EBA434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DC78A973-7102-4E3F-BBFB-A9C99AE1F0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784DA1C-68F3-4AF8-99EB-7376D322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2026.02.09.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030B71E-450B-40D6-843A-A69A2568B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830436A-A2EB-4B50-84C9-638F20501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33442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3BFC3B5-BA70-453F-B2B1-41E6BD10F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hu-HU" dirty="0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6DD1146-C5DD-48FC-A7E2-B7B977360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4EA7A27-A0D6-4941-A7A4-44A66F537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2026.02.09.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4D266FF-AF67-437D-8FA3-C382FE837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D33E8D7-2CE7-442D-882C-877CAD275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76331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4FEDD21-C29E-4DF4-B101-A83D3C41E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14AA386-6A89-4DC6-9883-2B7329681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12C767E-9D98-4C95-9FC4-A1A8BA165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2026.02.09.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54A8475-0029-499A-AA4C-448F0AB8D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EB0DCB2-86A3-4E6B-BE5B-1EBD1F557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33706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50DD904-4F65-4A02-B2C1-EBE1943EA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hu-HU" dirty="0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EF8EB0C-5E56-498D-85DA-6C047D5C1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AADB950F-C565-4B4B-8111-0F85EC31B3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8806001-67EB-459C-90A5-16464CCD2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2026.02.09.</a:t>
            </a:fld>
            <a:endParaRPr lang="hu-HU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2B62A4F2-C9AA-4C36-BD23-BE4779576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24277B4-9E3F-4B82-8E4A-EBD2AA47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35574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48CC3AB-BB1A-4E9C-9DCF-5824D259B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9E9165A-61B8-422D-AF23-5814A3AA1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0B06BAC6-ADDA-47DA-9801-692FEC365A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684FE0AE-872A-4F81-87B1-23104773AE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BD57E92F-A450-41DE-81D4-FC52711E21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5DFB22DE-66A7-4C14-B294-E31265D74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2026.02.09.</a:t>
            </a:fld>
            <a:endParaRPr lang="hu-HU" dirty="0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26C10FBF-982E-413F-AF38-65FE7F290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4983E8B7-4FB4-4FF8-81D3-1F712F691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33533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F90BD7C-CC57-4472-AE74-38FB67F20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74A28D1B-2D00-4473-943A-A392B2FEA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2026.02.09.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FADBF0D2-FFEE-4247-9C6A-43C049A85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E957E21-ED70-46A3-BAF7-3598D06AC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7498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FCA78DC2-85A1-40FB-8470-57E71EAD9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2026.02.09.</a:t>
            </a:fld>
            <a:endParaRPr lang="hu-HU" dirty="0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41B1D11B-1CFD-4AA7-95FD-8276C9916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442A6FD-D6D5-4CEE-9AB4-98BE29666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72808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6E82A62-EC3D-435D-B86B-44A38A7B5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DC56A8F-B83A-4545-9209-E153A333E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B3F674C-F07D-44F9-84E7-D9C745CD41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499820E-4EC5-443A-AA1B-4CA89B62F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2026.02.09.</a:t>
            </a:fld>
            <a:endParaRPr lang="hu-HU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6B69F2F-DB5F-4FF6-B13A-D1766211D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63D0A49-429E-4ABB-A4C8-4BAA1DA1E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76779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029010-7550-439D-AAEB-8DD324833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498E3025-6528-4E1A-A6F8-07E10797F6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E0B6FF77-0017-43B8-BC94-EAC1BB8487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247C02A-F214-4083-B8CE-7592256F2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2026.02.09.</a:t>
            </a:fld>
            <a:endParaRPr lang="hu-HU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E1869E7-726F-40A3-AEB1-8EE212136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FC4ACA2-DCD7-4595-AFAF-CE77384CE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09244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55DE118F-34CF-40F4-B9C1-BE87494E9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03069BD-D938-4701-ADC4-BF81DF8B30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462B740-583A-4F80-8195-C4FD63491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BE7DF-DD35-4B2A-8B1D-D401538C2D35}" type="datetimeFigureOut">
              <a:rPr lang="hu-HU" smtClean="0"/>
              <a:t>2026.02.09.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CD48800-AEF6-4511-89EC-24430C443C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8911571-BA21-4EB4-9629-A51A7CB76E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10972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33610AF-028B-4672-B501-52286EA4B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201"/>
            <a:ext cx="9144000" cy="977778"/>
          </a:xfrm>
        </p:spPr>
        <p:txBody>
          <a:bodyPr/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ParKing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CECFCDB-F517-4153-97A9-282D2C9962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14015"/>
            <a:ext cx="9144000" cy="2133599"/>
          </a:xfrm>
        </p:spPr>
        <p:txBody>
          <a:bodyPr>
            <a:normAutofit lnSpcReduction="10000"/>
          </a:bodyPr>
          <a:lstStyle/>
          <a:p>
            <a:r>
              <a:rPr lang="hu-HU" dirty="0"/>
              <a:t>Matos Kornél</a:t>
            </a:r>
          </a:p>
          <a:p>
            <a:r>
              <a:rPr lang="hu-HU" dirty="0"/>
              <a:t>Szőnyi Milán</a:t>
            </a:r>
          </a:p>
          <a:p>
            <a:r>
              <a:rPr lang="hu-HU" dirty="0"/>
              <a:t>Tapolcsányi Dávid</a:t>
            </a:r>
          </a:p>
          <a:p>
            <a:endParaRPr lang="hu-HU" dirty="0"/>
          </a:p>
          <a:p>
            <a:r>
              <a:rPr lang="hu-HU" dirty="0"/>
              <a:t>2025/2026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6AFFE99-4C15-44E8-8BE6-5CB41066E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84" y="5657492"/>
            <a:ext cx="1091922" cy="96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73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08CB503-356C-4A3C-9AE6-7C783ACFB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Regisztráció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8060254D-78D7-49F3-ACFB-C1557704BB7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376" y="1690688"/>
            <a:ext cx="3177248" cy="4900490"/>
          </a:xfrm>
          <a:prstGeom prst="rect">
            <a:avLst/>
          </a:prstGeom>
        </p:spPr>
      </p:pic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363022E0-0BBF-4479-BE98-E851A3A00A96}"/>
              </a:ext>
            </a:extLst>
          </p:cNvPr>
          <p:cNvCxnSpPr>
            <a:cxnSpLocks/>
          </p:cNvCxnSpPr>
          <p:nvPr/>
        </p:nvCxnSpPr>
        <p:spPr>
          <a:xfrm>
            <a:off x="3692769" y="2646485"/>
            <a:ext cx="9671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zövegdoboz 8">
            <a:extLst>
              <a:ext uri="{FF2B5EF4-FFF2-40B4-BE49-F238E27FC236}">
                <a16:creationId xmlns:a16="http://schemas.microsoft.com/office/drawing/2014/main" id="{3A60B1A2-8FE9-464D-A176-10228F74E1F3}"/>
              </a:ext>
            </a:extLst>
          </p:cNvPr>
          <p:cNvSpPr txBox="1"/>
          <p:nvPr/>
        </p:nvSpPr>
        <p:spPr>
          <a:xfrm>
            <a:off x="1056469" y="2427310"/>
            <a:ext cx="2977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Felhasználónév létrehozása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BB34A4A2-E5B3-4832-8261-5F5D0AAC2D86}"/>
              </a:ext>
            </a:extLst>
          </p:cNvPr>
          <p:cNvSpPr txBox="1"/>
          <p:nvPr/>
        </p:nvSpPr>
        <p:spPr>
          <a:xfrm>
            <a:off x="1687976" y="2898107"/>
            <a:ext cx="209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 cím megadása</a:t>
            </a:r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2AA176E5-8A93-44BF-AD3B-E08E0403F78B}"/>
              </a:ext>
            </a:extLst>
          </p:cNvPr>
          <p:cNvSpPr txBox="1"/>
          <p:nvPr/>
        </p:nvSpPr>
        <p:spPr>
          <a:xfrm>
            <a:off x="1477730" y="3330805"/>
            <a:ext cx="240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Telefonszám megadása</a:t>
            </a:r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CF53D952-5FA0-45DC-9214-88AE7571C46C}"/>
              </a:ext>
            </a:extLst>
          </p:cNvPr>
          <p:cNvSpPr txBox="1"/>
          <p:nvPr/>
        </p:nvSpPr>
        <p:spPr>
          <a:xfrm>
            <a:off x="2021078" y="3793637"/>
            <a:ext cx="1899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Jelszó létrehozása</a:t>
            </a:r>
          </a:p>
        </p:txBody>
      </p:sp>
      <p:cxnSp>
        <p:nvCxnSpPr>
          <p:cNvPr id="30" name="Egyenes összekötő nyíllal 29">
            <a:extLst>
              <a:ext uri="{FF2B5EF4-FFF2-40B4-BE49-F238E27FC236}">
                <a16:creationId xmlns:a16="http://schemas.microsoft.com/office/drawing/2014/main" id="{06C25DD6-F913-461D-9128-E7A39897216F}"/>
              </a:ext>
            </a:extLst>
          </p:cNvPr>
          <p:cNvCxnSpPr>
            <a:cxnSpLocks/>
          </p:cNvCxnSpPr>
          <p:nvPr/>
        </p:nvCxnSpPr>
        <p:spPr>
          <a:xfrm>
            <a:off x="3692769" y="3082773"/>
            <a:ext cx="9671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gyenes összekötő nyíllal 30">
            <a:extLst>
              <a:ext uri="{FF2B5EF4-FFF2-40B4-BE49-F238E27FC236}">
                <a16:creationId xmlns:a16="http://schemas.microsoft.com/office/drawing/2014/main" id="{CA61854C-2391-4925-BA78-5EEA2B65B04C}"/>
              </a:ext>
            </a:extLst>
          </p:cNvPr>
          <p:cNvCxnSpPr>
            <a:cxnSpLocks/>
          </p:cNvCxnSpPr>
          <p:nvPr/>
        </p:nvCxnSpPr>
        <p:spPr>
          <a:xfrm>
            <a:off x="3692769" y="3528021"/>
            <a:ext cx="9671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nyíllal 31">
            <a:extLst>
              <a:ext uri="{FF2B5EF4-FFF2-40B4-BE49-F238E27FC236}">
                <a16:creationId xmlns:a16="http://schemas.microsoft.com/office/drawing/2014/main" id="{499F58E6-C154-408E-947C-9259F1B8E2AD}"/>
              </a:ext>
            </a:extLst>
          </p:cNvPr>
          <p:cNvCxnSpPr>
            <a:cxnSpLocks/>
          </p:cNvCxnSpPr>
          <p:nvPr/>
        </p:nvCxnSpPr>
        <p:spPr>
          <a:xfrm>
            <a:off x="3764499" y="4001123"/>
            <a:ext cx="895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nyíllal 33">
            <a:extLst>
              <a:ext uri="{FF2B5EF4-FFF2-40B4-BE49-F238E27FC236}">
                <a16:creationId xmlns:a16="http://schemas.microsoft.com/office/drawing/2014/main" id="{1F8507F3-5AEB-4A01-BF53-F5D635E544AE}"/>
              </a:ext>
            </a:extLst>
          </p:cNvPr>
          <p:cNvCxnSpPr>
            <a:cxnSpLocks/>
          </p:cNvCxnSpPr>
          <p:nvPr/>
        </p:nvCxnSpPr>
        <p:spPr>
          <a:xfrm>
            <a:off x="3785014" y="4461254"/>
            <a:ext cx="895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zövegdoboz 34">
            <a:extLst>
              <a:ext uri="{FF2B5EF4-FFF2-40B4-BE49-F238E27FC236}">
                <a16:creationId xmlns:a16="http://schemas.microsoft.com/office/drawing/2014/main" id="{D07CAA78-48D8-4B50-BDEF-A93DEE894AA9}"/>
              </a:ext>
            </a:extLst>
          </p:cNvPr>
          <p:cNvSpPr txBox="1"/>
          <p:nvPr/>
        </p:nvSpPr>
        <p:spPr>
          <a:xfrm>
            <a:off x="1836987" y="4266738"/>
            <a:ext cx="233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Jelszó megerősítése</a:t>
            </a:r>
          </a:p>
        </p:txBody>
      </p:sp>
      <p:sp>
        <p:nvSpPr>
          <p:cNvPr id="38" name="Szövegdoboz 37">
            <a:extLst>
              <a:ext uri="{FF2B5EF4-FFF2-40B4-BE49-F238E27FC236}">
                <a16:creationId xmlns:a16="http://schemas.microsoft.com/office/drawing/2014/main" id="{BDE94E3B-2809-4BC9-BF4C-92100BF375D4}"/>
              </a:ext>
            </a:extLst>
          </p:cNvPr>
          <p:cNvSpPr txBox="1"/>
          <p:nvPr/>
        </p:nvSpPr>
        <p:spPr>
          <a:xfrm>
            <a:off x="1836987" y="4611190"/>
            <a:ext cx="2479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ÁSZF és Adatkezelési Szabályzat elfogadása</a:t>
            </a:r>
          </a:p>
        </p:txBody>
      </p:sp>
      <p:cxnSp>
        <p:nvCxnSpPr>
          <p:cNvPr id="39" name="Egyenes összekötő nyíllal 38">
            <a:extLst>
              <a:ext uri="{FF2B5EF4-FFF2-40B4-BE49-F238E27FC236}">
                <a16:creationId xmlns:a16="http://schemas.microsoft.com/office/drawing/2014/main" id="{0280E82B-5F9F-46A3-B129-E4EDF3C4C87F}"/>
              </a:ext>
            </a:extLst>
          </p:cNvPr>
          <p:cNvCxnSpPr>
            <a:cxnSpLocks/>
          </p:cNvCxnSpPr>
          <p:nvPr/>
        </p:nvCxnSpPr>
        <p:spPr>
          <a:xfrm>
            <a:off x="3764499" y="4923255"/>
            <a:ext cx="895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gyenes összekötő nyíllal 39">
            <a:extLst>
              <a:ext uri="{FF2B5EF4-FFF2-40B4-BE49-F238E27FC236}">
                <a16:creationId xmlns:a16="http://schemas.microsoft.com/office/drawing/2014/main" id="{90DABB3F-BD1D-4C26-9F52-E608E6F370D1}"/>
              </a:ext>
            </a:extLst>
          </p:cNvPr>
          <p:cNvCxnSpPr>
            <a:cxnSpLocks/>
          </p:cNvCxnSpPr>
          <p:nvPr/>
        </p:nvCxnSpPr>
        <p:spPr>
          <a:xfrm>
            <a:off x="4232726" y="5515271"/>
            <a:ext cx="895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zövegdoboz 40">
            <a:extLst>
              <a:ext uri="{FF2B5EF4-FFF2-40B4-BE49-F238E27FC236}">
                <a16:creationId xmlns:a16="http://schemas.microsoft.com/office/drawing/2014/main" id="{9A8143E2-359B-432B-9E4C-FBCAECAD82E6}"/>
              </a:ext>
            </a:extLst>
          </p:cNvPr>
          <p:cNvSpPr txBox="1"/>
          <p:nvPr/>
        </p:nvSpPr>
        <p:spPr>
          <a:xfrm>
            <a:off x="1710001" y="5320934"/>
            <a:ext cx="2733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Regisztráció megerősítése</a:t>
            </a:r>
          </a:p>
        </p:txBody>
      </p:sp>
      <p:cxnSp>
        <p:nvCxnSpPr>
          <p:cNvPr id="44" name="Egyenes összekötő nyíllal 43">
            <a:extLst>
              <a:ext uri="{FF2B5EF4-FFF2-40B4-BE49-F238E27FC236}">
                <a16:creationId xmlns:a16="http://schemas.microsoft.com/office/drawing/2014/main" id="{926A3E5A-0161-4114-AF1A-DEE6ED7A15A2}"/>
              </a:ext>
            </a:extLst>
          </p:cNvPr>
          <p:cNvCxnSpPr>
            <a:cxnSpLocks/>
          </p:cNvCxnSpPr>
          <p:nvPr/>
        </p:nvCxnSpPr>
        <p:spPr>
          <a:xfrm flipH="1">
            <a:off x="6573020" y="6335608"/>
            <a:ext cx="13928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Szövegdoboz 46">
            <a:extLst>
              <a:ext uri="{FF2B5EF4-FFF2-40B4-BE49-F238E27FC236}">
                <a16:creationId xmlns:a16="http://schemas.microsoft.com/office/drawing/2014/main" id="{FD880D04-08ED-4670-9F36-A89AA8982E4F}"/>
              </a:ext>
            </a:extLst>
          </p:cNvPr>
          <p:cNvSpPr txBox="1"/>
          <p:nvPr/>
        </p:nvSpPr>
        <p:spPr>
          <a:xfrm>
            <a:off x="7911694" y="6150942"/>
            <a:ext cx="317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Vissza a főoldalra hivatkozás</a:t>
            </a:r>
          </a:p>
        </p:txBody>
      </p:sp>
      <p:cxnSp>
        <p:nvCxnSpPr>
          <p:cNvPr id="49" name="Egyenes összekötő nyíllal 48">
            <a:extLst>
              <a:ext uri="{FF2B5EF4-FFF2-40B4-BE49-F238E27FC236}">
                <a16:creationId xmlns:a16="http://schemas.microsoft.com/office/drawing/2014/main" id="{4172C311-A356-4DF2-BA81-D0D05A02290C}"/>
              </a:ext>
            </a:extLst>
          </p:cNvPr>
          <p:cNvCxnSpPr/>
          <p:nvPr/>
        </p:nvCxnSpPr>
        <p:spPr>
          <a:xfrm flipH="1">
            <a:off x="7042638" y="6005146"/>
            <a:ext cx="9231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zövegdoboz 49">
            <a:extLst>
              <a:ext uri="{FF2B5EF4-FFF2-40B4-BE49-F238E27FC236}">
                <a16:creationId xmlns:a16="http://schemas.microsoft.com/office/drawing/2014/main" id="{7CB6DA70-0562-4484-87A7-DBEA5CB397E4}"/>
              </a:ext>
            </a:extLst>
          </p:cNvPr>
          <p:cNvSpPr txBox="1"/>
          <p:nvPr/>
        </p:nvSpPr>
        <p:spPr>
          <a:xfrm>
            <a:off x="7904287" y="5820480"/>
            <a:ext cx="305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Bejelentkezés hivatkozás</a:t>
            </a:r>
          </a:p>
        </p:txBody>
      </p:sp>
      <p:sp>
        <p:nvSpPr>
          <p:cNvPr id="52" name="Jobb oldali kapcsos zárójel 51">
            <a:extLst>
              <a:ext uri="{FF2B5EF4-FFF2-40B4-BE49-F238E27FC236}">
                <a16:creationId xmlns:a16="http://schemas.microsoft.com/office/drawing/2014/main" id="{B5767C91-226A-4845-BB2F-985D4059ABAE}"/>
              </a:ext>
            </a:extLst>
          </p:cNvPr>
          <p:cNvSpPr/>
          <p:nvPr/>
        </p:nvSpPr>
        <p:spPr>
          <a:xfrm>
            <a:off x="7492975" y="3824049"/>
            <a:ext cx="492472" cy="78714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Szövegdoboz 52">
            <a:extLst>
              <a:ext uri="{FF2B5EF4-FFF2-40B4-BE49-F238E27FC236}">
                <a16:creationId xmlns:a16="http://schemas.microsoft.com/office/drawing/2014/main" id="{F091A8A2-7CAA-4078-9E01-3492CF27937A}"/>
              </a:ext>
            </a:extLst>
          </p:cNvPr>
          <p:cNvSpPr txBox="1"/>
          <p:nvPr/>
        </p:nvSpPr>
        <p:spPr>
          <a:xfrm>
            <a:off x="8022359" y="4019386"/>
            <a:ext cx="2716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Jelszó megjelenítése ikon</a:t>
            </a:r>
          </a:p>
        </p:txBody>
      </p:sp>
    </p:spTree>
    <p:extLst>
      <p:ext uri="{BB962C8B-B14F-4D97-AF65-F5344CB8AC3E}">
        <p14:creationId xmlns:p14="http://schemas.microsoft.com/office/powerpoint/2010/main" val="28506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5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75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5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75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20" grpId="0"/>
      <p:bldP spid="26" grpId="0"/>
      <p:bldP spid="35" grpId="0"/>
      <p:bldP spid="38" grpId="0"/>
      <p:bldP spid="41" grpId="0"/>
      <p:bldP spid="47" grpId="0"/>
      <p:bldP spid="50" grpId="0"/>
      <p:bldP spid="52" grpId="0" animBg="1"/>
      <p:bldP spid="5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0BEC097-6F6A-4BAE-AC19-2EADB7852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Bejelentkezés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BFF963DD-33A7-42BB-91EB-A2572C239A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0787" y="2186528"/>
            <a:ext cx="3410426" cy="3629532"/>
          </a:xfrm>
        </p:spPr>
      </p:pic>
      <p:cxnSp>
        <p:nvCxnSpPr>
          <p:cNvPr id="7" name="Egyenes összekötő nyíllal 6">
            <a:extLst>
              <a:ext uri="{FF2B5EF4-FFF2-40B4-BE49-F238E27FC236}">
                <a16:creationId xmlns:a16="http://schemas.microsoft.com/office/drawing/2014/main" id="{16D3EA27-7C74-47F4-BC6A-0E9AA8BBFA16}"/>
              </a:ext>
            </a:extLst>
          </p:cNvPr>
          <p:cNvCxnSpPr/>
          <p:nvPr/>
        </p:nvCxnSpPr>
        <p:spPr>
          <a:xfrm>
            <a:off x="3297115" y="3297115"/>
            <a:ext cx="1204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zövegdoboz 7">
            <a:extLst>
              <a:ext uri="{FF2B5EF4-FFF2-40B4-BE49-F238E27FC236}">
                <a16:creationId xmlns:a16="http://schemas.microsoft.com/office/drawing/2014/main" id="{C3E1AE37-ED29-4686-9F82-054FEF2BBEC9}"/>
              </a:ext>
            </a:extLst>
          </p:cNvPr>
          <p:cNvSpPr txBox="1"/>
          <p:nvPr/>
        </p:nvSpPr>
        <p:spPr>
          <a:xfrm>
            <a:off x="1321776" y="3094865"/>
            <a:ext cx="2151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 cím megadása</a:t>
            </a:r>
          </a:p>
        </p:txBody>
      </p: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553CB96C-651E-4AF4-8B98-545E28D9F01F}"/>
              </a:ext>
            </a:extLst>
          </p:cNvPr>
          <p:cNvCxnSpPr/>
          <p:nvPr/>
        </p:nvCxnSpPr>
        <p:spPr>
          <a:xfrm>
            <a:off x="3297115" y="3801207"/>
            <a:ext cx="1204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852D3840-B98C-41D6-B8A0-9F7D95AD87ED}"/>
              </a:ext>
            </a:extLst>
          </p:cNvPr>
          <p:cNvSpPr txBox="1"/>
          <p:nvPr/>
        </p:nvSpPr>
        <p:spPr>
          <a:xfrm>
            <a:off x="1679330" y="3590165"/>
            <a:ext cx="1793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Jelszó megadása</a:t>
            </a:r>
          </a:p>
        </p:txBody>
      </p:sp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F4D31D12-7184-4D2D-AFFE-0C1CAE263413}"/>
              </a:ext>
            </a:extLst>
          </p:cNvPr>
          <p:cNvCxnSpPr/>
          <p:nvPr/>
        </p:nvCxnSpPr>
        <p:spPr>
          <a:xfrm flipH="1">
            <a:off x="7666892" y="3736731"/>
            <a:ext cx="6242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A590E7E8-8370-4353-8106-DA93126FF521}"/>
              </a:ext>
            </a:extLst>
          </p:cNvPr>
          <p:cNvSpPr txBox="1"/>
          <p:nvPr/>
        </p:nvSpPr>
        <p:spPr>
          <a:xfrm>
            <a:off x="8229602" y="3537413"/>
            <a:ext cx="272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Jelszó megjelenítése ikon</a:t>
            </a:r>
          </a:p>
        </p:txBody>
      </p:sp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B6A671A0-F893-410B-82F4-F215A212F6AF}"/>
              </a:ext>
            </a:extLst>
          </p:cNvPr>
          <p:cNvCxnSpPr>
            <a:cxnSpLocks/>
          </p:cNvCxnSpPr>
          <p:nvPr/>
        </p:nvCxnSpPr>
        <p:spPr>
          <a:xfrm flipH="1">
            <a:off x="7649308" y="4023976"/>
            <a:ext cx="11166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C3377D5E-2FC1-4CA3-AD6B-AF71A0924825}"/>
              </a:ext>
            </a:extLst>
          </p:cNvPr>
          <p:cNvSpPr txBox="1"/>
          <p:nvPr/>
        </p:nvSpPr>
        <p:spPr>
          <a:xfrm>
            <a:off x="8686801" y="3839310"/>
            <a:ext cx="34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Elfelejtette a jelszavát? hivatkozás</a:t>
            </a:r>
          </a:p>
        </p:txBody>
      </p:sp>
      <p:cxnSp>
        <p:nvCxnSpPr>
          <p:cNvPr id="21" name="Egyenes összekötő nyíllal 20">
            <a:extLst>
              <a:ext uri="{FF2B5EF4-FFF2-40B4-BE49-F238E27FC236}">
                <a16:creationId xmlns:a16="http://schemas.microsoft.com/office/drawing/2014/main" id="{7A22A051-14D9-4E1C-AF25-EAAA57AF1551}"/>
              </a:ext>
            </a:extLst>
          </p:cNvPr>
          <p:cNvCxnSpPr/>
          <p:nvPr/>
        </p:nvCxnSpPr>
        <p:spPr>
          <a:xfrm>
            <a:off x="3807069" y="4528038"/>
            <a:ext cx="1046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19D4F10C-8ED4-4DAF-9833-5FB3A98DFA7E}"/>
              </a:ext>
            </a:extLst>
          </p:cNvPr>
          <p:cNvSpPr txBox="1"/>
          <p:nvPr/>
        </p:nvSpPr>
        <p:spPr>
          <a:xfrm>
            <a:off x="1846380" y="4325788"/>
            <a:ext cx="2151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Bejelentkezés gomb</a:t>
            </a:r>
          </a:p>
        </p:txBody>
      </p:sp>
      <p:cxnSp>
        <p:nvCxnSpPr>
          <p:cNvPr id="24" name="Egyenes összekötő nyíllal 23">
            <a:extLst>
              <a:ext uri="{FF2B5EF4-FFF2-40B4-BE49-F238E27FC236}">
                <a16:creationId xmlns:a16="http://schemas.microsoft.com/office/drawing/2014/main" id="{A22310EB-C180-46DC-915E-F950A50807F4}"/>
              </a:ext>
            </a:extLst>
          </p:cNvPr>
          <p:cNvCxnSpPr/>
          <p:nvPr/>
        </p:nvCxnSpPr>
        <p:spPr>
          <a:xfrm flipH="1">
            <a:off x="7060224" y="5125916"/>
            <a:ext cx="11210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EF452ABF-A365-4D78-8294-38C6E3CCD712}"/>
              </a:ext>
            </a:extLst>
          </p:cNvPr>
          <p:cNvSpPr txBox="1"/>
          <p:nvPr/>
        </p:nvSpPr>
        <p:spPr>
          <a:xfrm>
            <a:off x="8107477" y="4935187"/>
            <a:ext cx="2664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Regisztráljon hivatkozás</a:t>
            </a:r>
          </a:p>
        </p:txBody>
      </p:sp>
      <p:cxnSp>
        <p:nvCxnSpPr>
          <p:cNvPr id="27" name="Egyenes összekötő nyíllal 26">
            <a:extLst>
              <a:ext uri="{FF2B5EF4-FFF2-40B4-BE49-F238E27FC236}">
                <a16:creationId xmlns:a16="http://schemas.microsoft.com/office/drawing/2014/main" id="{D799D37F-9B85-4F7E-B638-24F2D613CE18}"/>
              </a:ext>
            </a:extLst>
          </p:cNvPr>
          <p:cNvCxnSpPr>
            <a:cxnSpLocks/>
          </p:cNvCxnSpPr>
          <p:nvPr/>
        </p:nvCxnSpPr>
        <p:spPr>
          <a:xfrm flipH="1">
            <a:off x="6638192" y="5565531"/>
            <a:ext cx="1469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zövegdoboz 28">
            <a:extLst>
              <a:ext uri="{FF2B5EF4-FFF2-40B4-BE49-F238E27FC236}">
                <a16:creationId xmlns:a16="http://schemas.microsoft.com/office/drawing/2014/main" id="{4C797BE0-5A87-4A04-91FA-3572ADCEDFF1}"/>
              </a:ext>
            </a:extLst>
          </p:cNvPr>
          <p:cNvSpPr txBox="1"/>
          <p:nvPr/>
        </p:nvSpPr>
        <p:spPr>
          <a:xfrm>
            <a:off x="8054721" y="5389514"/>
            <a:ext cx="2919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Vissza a főoldalra hivatkozás</a:t>
            </a:r>
          </a:p>
        </p:txBody>
      </p:sp>
    </p:spTree>
    <p:extLst>
      <p:ext uri="{BB962C8B-B14F-4D97-AF65-F5344CB8AC3E}">
        <p14:creationId xmlns:p14="http://schemas.microsoft.com/office/powerpoint/2010/main" val="129648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5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75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5" grpId="0"/>
      <p:bldP spid="19" grpId="0"/>
      <p:bldP spid="22" grpId="0"/>
      <p:bldP spid="25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BFD2C16-0EBF-4317-A505-C5B9051B5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Rólunk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5503F14E-82F6-4F16-B7D1-E66E07BC6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99248"/>
            <a:ext cx="10515600" cy="4004091"/>
          </a:xfrm>
        </p:spPr>
      </p:pic>
    </p:spTree>
    <p:extLst>
      <p:ext uri="{BB962C8B-B14F-4D97-AF65-F5344CB8AC3E}">
        <p14:creationId xmlns:p14="http://schemas.microsoft.com/office/powerpoint/2010/main" val="294030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A9B0C2A-5652-4FCD-B593-705037333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Kapcsolat</a:t>
            </a:r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D40E63AE-1107-4AF9-9427-79C6A322A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06187"/>
            <a:ext cx="10515600" cy="4042966"/>
          </a:xfrm>
        </p:spPr>
      </p:pic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0D51CDBC-558E-4ECB-99E8-E49B4CF70331}"/>
              </a:ext>
            </a:extLst>
          </p:cNvPr>
          <p:cNvCxnSpPr/>
          <p:nvPr/>
        </p:nvCxnSpPr>
        <p:spPr>
          <a:xfrm>
            <a:off x="1186962" y="5099538"/>
            <a:ext cx="0" cy="606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675B4A44-1B97-4576-92DE-46F669CBF52E}"/>
              </a:ext>
            </a:extLst>
          </p:cNvPr>
          <p:cNvSpPr txBox="1"/>
          <p:nvPr/>
        </p:nvSpPr>
        <p:spPr>
          <a:xfrm>
            <a:off x="838200" y="4487249"/>
            <a:ext cx="1104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Üzenet</a:t>
            </a:r>
            <a:r>
              <a:rPr lang="hu-HU" dirty="0">
                <a:solidFill>
                  <a:schemeClr val="bg1"/>
                </a:solidFill>
              </a:rPr>
              <a:t> elküldése</a:t>
            </a:r>
          </a:p>
        </p:txBody>
      </p:sp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617F59EE-D6C6-4810-BB7F-5DF0870ACF06}"/>
              </a:ext>
            </a:extLst>
          </p:cNvPr>
          <p:cNvCxnSpPr/>
          <p:nvPr/>
        </p:nvCxnSpPr>
        <p:spPr>
          <a:xfrm flipH="1">
            <a:off x="1943099" y="5196254"/>
            <a:ext cx="694592" cy="509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C97F0A44-051A-4E72-BC58-0E830E25DD79}"/>
              </a:ext>
            </a:extLst>
          </p:cNvPr>
          <p:cNvSpPr txBox="1"/>
          <p:nvPr/>
        </p:nvSpPr>
        <p:spPr>
          <a:xfrm>
            <a:off x="2110153" y="4826922"/>
            <a:ext cx="1863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Üzenet</a:t>
            </a:r>
            <a:r>
              <a:rPr lang="hu-HU" dirty="0">
                <a:solidFill>
                  <a:schemeClr val="bg1"/>
                </a:solidFill>
              </a:rPr>
              <a:t> törlése</a:t>
            </a:r>
          </a:p>
        </p:txBody>
      </p:sp>
    </p:spTree>
    <p:extLst>
      <p:ext uri="{BB962C8B-B14F-4D97-AF65-F5344CB8AC3E}">
        <p14:creationId xmlns:p14="http://schemas.microsoft.com/office/powerpoint/2010/main" val="40852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CB0A783-875B-48E6-AC8C-77E96D3C9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Lábléc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5BB3075A-9DCD-4AF4-8249-FD4F3CA9E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122947"/>
            <a:ext cx="10515600" cy="1756694"/>
          </a:xfrm>
        </p:spPr>
      </p:pic>
      <p:sp>
        <p:nvSpPr>
          <p:cNvPr id="3" name="Bal oldali kapcsos zárójel 2">
            <a:extLst>
              <a:ext uri="{FF2B5EF4-FFF2-40B4-BE49-F238E27FC236}">
                <a16:creationId xmlns:a16="http://schemas.microsoft.com/office/drawing/2014/main" id="{9FC75125-8892-4C8D-8351-9B3FC7C789E4}"/>
              </a:ext>
            </a:extLst>
          </p:cNvPr>
          <p:cNvSpPr/>
          <p:nvPr/>
        </p:nvSpPr>
        <p:spPr>
          <a:xfrm>
            <a:off x="2697481" y="3509554"/>
            <a:ext cx="45719" cy="4615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712610C6-B475-4E00-ABD1-7F7B9B54D6CA}"/>
              </a:ext>
            </a:extLst>
          </p:cNvPr>
          <p:cNvSpPr txBox="1"/>
          <p:nvPr/>
        </p:nvSpPr>
        <p:spPr>
          <a:xfrm>
            <a:off x="1326969" y="3555665"/>
            <a:ext cx="153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Menüpontok</a:t>
            </a:r>
          </a:p>
        </p:txBody>
      </p:sp>
    </p:spTree>
    <p:extLst>
      <p:ext uri="{BB962C8B-B14F-4D97-AF65-F5344CB8AC3E}">
        <p14:creationId xmlns:p14="http://schemas.microsoft.com/office/powerpoint/2010/main" val="287172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4DE4D61-E9AE-49D5-B9D0-AF8EE1378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Fiók szerkesztése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5333D9CC-8B6C-4EE4-AD00-29CEF3AC0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90350"/>
            <a:ext cx="10515600" cy="2221887"/>
          </a:xfrm>
        </p:spPr>
      </p:pic>
      <p:cxnSp>
        <p:nvCxnSpPr>
          <p:cNvPr id="7" name="Egyenes összekötő nyíllal 6">
            <a:extLst>
              <a:ext uri="{FF2B5EF4-FFF2-40B4-BE49-F238E27FC236}">
                <a16:creationId xmlns:a16="http://schemas.microsoft.com/office/drawing/2014/main" id="{7FD777EC-EF93-47C1-BADE-17DE3E9244C6}"/>
              </a:ext>
            </a:extLst>
          </p:cNvPr>
          <p:cNvCxnSpPr/>
          <p:nvPr/>
        </p:nvCxnSpPr>
        <p:spPr>
          <a:xfrm flipV="1">
            <a:off x="838200" y="5046785"/>
            <a:ext cx="322385" cy="439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zövegdoboz 7">
            <a:extLst>
              <a:ext uri="{FF2B5EF4-FFF2-40B4-BE49-F238E27FC236}">
                <a16:creationId xmlns:a16="http://schemas.microsoft.com/office/drawing/2014/main" id="{5D92A126-1463-4B41-A716-C52D9C46426C}"/>
              </a:ext>
            </a:extLst>
          </p:cNvPr>
          <p:cNvSpPr txBox="1"/>
          <p:nvPr/>
        </p:nvSpPr>
        <p:spPr>
          <a:xfrm>
            <a:off x="96715" y="5503985"/>
            <a:ext cx="336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Változtatások mentése gomb</a:t>
            </a:r>
          </a:p>
        </p:txBody>
      </p: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0D3D4A15-3E76-4383-8B5A-61A64799FB04}"/>
              </a:ext>
            </a:extLst>
          </p:cNvPr>
          <p:cNvCxnSpPr/>
          <p:nvPr/>
        </p:nvCxnSpPr>
        <p:spPr>
          <a:xfrm flipH="1" flipV="1">
            <a:off x="2136531" y="5046785"/>
            <a:ext cx="395654" cy="334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D279F83C-76E0-4012-B7DC-7783CD642061}"/>
              </a:ext>
            </a:extLst>
          </p:cNvPr>
          <p:cNvSpPr txBox="1"/>
          <p:nvPr/>
        </p:nvSpPr>
        <p:spPr>
          <a:xfrm>
            <a:off x="2461846" y="5235330"/>
            <a:ext cx="1855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Vissza gomb</a:t>
            </a:r>
          </a:p>
        </p:txBody>
      </p:sp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1D9C372A-1BD2-4A84-B8C7-F0633943297F}"/>
              </a:ext>
            </a:extLst>
          </p:cNvPr>
          <p:cNvCxnSpPr>
            <a:cxnSpLocks/>
          </p:cNvCxnSpPr>
          <p:nvPr/>
        </p:nvCxnSpPr>
        <p:spPr>
          <a:xfrm flipH="1">
            <a:off x="1271954" y="3588544"/>
            <a:ext cx="8645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A363995A-C682-44FD-A2E4-BFD0332A6204}"/>
              </a:ext>
            </a:extLst>
          </p:cNvPr>
          <p:cNvSpPr txBox="1"/>
          <p:nvPr/>
        </p:nvSpPr>
        <p:spPr>
          <a:xfrm>
            <a:off x="2129939" y="3403878"/>
            <a:ext cx="232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Felhasználó neve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89336AFA-0176-4983-9C2C-C17675EB7DFA}"/>
              </a:ext>
            </a:extLst>
          </p:cNvPr>
          <p:cNvSpPr txBox="1"/>
          <p:nvPr/>
        </p:nvSpPr>
        <p:spPr>
          <a:xfrm>
            <a:off x="2532185" y="3883741"/>
            <a:ext cx="232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Felhasználó email címe</a:t>
            </a:r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C7D8AF48-F07F-426F-A0BE-2C72CCFC956C}"/>
              </a:ext>
            </a:extLst>
          </p:cNvPr>
          <p:cNvSpPr txBox="1"/>
          <p:nvPr/>
        </p:nvSpPr>
        <p:spPr>
          <a:xfrm>
            <a:off x="2461846" y="4358026"/>
            <a:ext cx="3200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Felhasználó telefonszáma</a:t>
            </a:r>
          </a:p>
        </p:txBody>
      </p:sp>
      <p:cxnSp>
        <p:nvCxnSpPr>
          <p:cNvPr id="20" name="Egyenes összekötő nyíllal 19">
            <a:extLst>
              <a:ext uri="{FF2B5EF4-FFF2-40B4-BE49-F238E27FC236}">
                <a16:creationId xmlns:a16="http://schemas.microsoft.com/office/drawing/2014/main" id="{71A1A932-78F6-48CD-8D6E-DB36E15104B2}"/>
              </a:ext>
            </a:extLst>
          </p:cNvPr>
          <p:cNvCxnSpPr>
            <a:cxnSpLocks/>
          </p:cNvCxnSpPr>
          <p:nvPr/>
        </p:nvCxnSpPr>
        <p:spPr>
          <a:xfrm flipH="1">
            <a:off x="1759196" y="4072620"/>
            <a:ext cx="8645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gyenes összekötő nyíllal 20">
            <a:extLst>
              <a:ext uri="{FF2B5EF4-FFF2-40B4-BE49-F238E27FC236}">
                <a16:creationId xmlns:a16="http://schemas.microsoft.com/office/drawing/2014/main" id="{58C2D9BF-3CE3-4016-BA56-E51182015321}"/>
              </a:ext>
            </a:extLst>
          </p:cNvPr>
          <p:cNvCxnSpPr>
            <a:cxnSpLocks/>
          </p:cNvCxnSpPr>
          <p:nvPr/>
        </p:nvCxnSpPr>
        <p:spPr>
          <a:xfrm flipH="1">
            <a:off x="1667608" y="4576713"/>
            <a:ext cx="8645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92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7" grpId="0"/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23E8299-2471-4008-A390-958EF2764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Tartalomjegyzék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5032ED8-90B0-43BE-BBDE-DB9344BD7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hlinkClick r:id="rId2" action="ppaction://hlinksldjump"/>
              </a:rPr>
              <a:t>ParKing bemutatása</a:t>
            </a:r>
            <a:endParaRPr lang="hu-HU" dirty="0"/>
          </a:p>
          <a:p>
            <a:r>
              <a:rPr lang="hu-HU" dirty="0">
                <a:hlinkClick r:id="rId3" action="ppaction://hlinksldjump"/>
              </a:rPr>
              <a:t>A projektben használt webfejlesztési technológiák</a:t>
            </a:r>
            <a:endParaRPr lang="hu-HU" dirty="0"/>
          </a:p>
          <a:p>
            <a:r>
              <a:rPr lang="hu-HU" dirty="0">
                <a:hlinkClick r:id="rId4" action="ppaction://hlinksldjump"/>
              </a:rPr>
              <a:t>Rendszeráttekintés – hardverkövetelmények</a:t>
            </a:r>
            <a:endParaRPr lang="hu-HU" dirty="0"/>
          </a:p>
          <a:p>
            <a:r>
              <a:rPr lang="hu-HU" dirty="0">
                <a:hlinkClick r:id="rId5" action="ppaction://hlinksldjump"/>
              </a:rPr>
              <a:t>Rendszeráttekintés - szoftverkövetelmények</a:t>
            </a:r>
            <a:endParaRPr lang="hu-HU" dirty="0"/>
          </a:p>
          <a:p>
            <a:r>
              <a:rPr lang="hu-HU" dirty="0">
                <a:hlinkClick r:id="rId6" action="ppaction://hlinksldjump"/>
              </a:rPr>
              <a:t>A weboldal elindítása</a:t>
            </a:r>
            <a:endParaRPr lang="hu-HU" dirty="0"/>
          </a:p>
          <a:p>
            <a:r>
              <a:rPr lang="hu-HU" dirty="0">
                <a:hlinkClick r:id="rId7" action="ppaction://hlinksldjump"/>
              </a:rPr>
              <a:t>A weboldal bemutatása</a:t>
            </a:r>
            <a:endParaRPr lang="hu-HU" dirty="0"/>
          </a:p>
          <a:p>
            <a:r>
              <a:rPr lang="hu-HU" dirty="0">
                <a:hlinkClick r:id="rId8" action="ppaction://hlinksldjump"/>
              </a:rPr>
              <a:t>Főoldal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02551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B40B292-D450-4B00-9E65-DF08F94CB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ParKing bemutatása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7C2BAF-66BC-48BE-A77A-47CA502B4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hu-HU" dirty="0"/>
              <a:t>A </a:t>
            </a:r>
            <a:r>
              <a:rPr lang="hu-HU" b="1" dirty="0"/>
              <a:t>ParKing</a:t>
            </a:r>
            <a:r>
              <a:rPr lang="hu-HU" dirty="0"/>
              <a:t> egy parkoló bérléssel foglalkozó weboldal​</a:t>
            </a:r>
          </a:p>
          <a:p>
            <a:r>
              <a:rPr lang="hu-HU" dirty="0"/>
              <a:t>A </a:t>
            </a:r>
            <a:r>
              <a:rPr lang="hu-HU" b="1" dirty="0"/>
              <a:t>célja</a:t>
            </a:r>
            <a:r>
              <a:rPr lang="hu-HU" dirty="0"/>
              <a:t>, hogy a felhasználók egyszerűbben tudjanak parkolóhelyet bérelni​</a:t>
            </a:r>
          </a:p>
          <a:p>
            <a:r>
              <a:rPr lang="hu-HU" b="1" dirty="0"/>
              <a:t>Regisztráció</a:t>
            </a:r>
            <a:r>
              <a:rPr lang="hu-HU" dirty="0"/>
              <a:t> és </a:t>
            </a:r>
            <a:r>
              <a:rPr lang="hu-HU" b="1" dirty="0"/>
              <a:t>bejelentkezés</a:t>
            </a:r>
            <a:r>
              <a:rPr lang="hu-HU" dirty="0"/>
              <a:t> után a foglalás elindítható</a:t>
            </a:r>
          </a:p>
          <a:p>
            <a:r>
              <a:rPr lang="hu-HU" dirty="0"/>
              <a:t>Többféle parkolóhely</a:t>
            </a:r>
          </a:p>
          <a:p>
            <a:r>
              <a:rPr lang="hu-HU" b="1" dirty="0"/>
              <a:t>5</a:t>
            </a:r>
            <a:r>
              <a:rPr lang="hu-HU" dirty="0"/>
              <a:t> emelet </a:t>
            </a:r>
          </a:p>
          <a:p>
            <a:endParaRPr lang="hu-HU" dirty="0"/>
          </a:p>
        </p:txBody>
      </p:sp>
      <p:pic>
        <p:nvPicPr>
          <p:cNvPr id="1026" name="Picture 2" descr="A képen embléma, Grafika, szimbólum, clipart látható&#10;&#10;Lehet, hogy az AI által létrehozott tartalom helytelen.">
            <a:extLst>
              <a:ext uri="{FF2B5EF4-FFF2-40B4-BE49-F238E27FC236}">
                <a16:creationId xmlns:a16="http://schemas.microsoft.com/office/drawing/2014/main" id="{D93DF353-B449-4119-BA5C-C3756F1C25B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365" y="2091265"/>
            <a:ext cx="4077269" cy="382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986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1A3EBB4-209E-4C4A-8963-60A06F01F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242643"/>
            <a:ext cx="12191999" cy="1325563"/>
          </a:xfrm>
        </p:spPr>
        <p:txBody>
          <a:bodyPr/>
          <a:lstStyle/>
          <a:p>
            <a:r>
              <a:rPr lang="hu-HU" b="1" dirty="0"/>
              <a:t>A projektben használt webfejlesztési technológiák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76A86F8-05D4-4037-8E0C-A029DF30BF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0470" y="1825625"/>
            <a:ext cx="5181600" cy="1325563"/>
          </a:xfrm>
        </p:spPr>
        <p:txBody>
          <a:bodyPr>
            <a:normAutofit/>
          </a:bodyPr>
          <a:lstStyle/>
          <a:p>
            <a:pPr lvl="1"/>
            <a:r>
              <a:rPr lang="hu-HU" sz="2800" b="1" dirty="0"/>
              <a:t>Fejlesztői környezetek</a:t>
            </a:r>
            <a:r>
              <a:rPr lang="hu-HU" b="1" dirty="0"/>
              <a:t>:</a:t>
            </a:r>
          </a:p>
          <a:p>
            <a:pPr lvl="2"/>
            <a:r>
              <a:rPr lang="hu-HU" sz="2400" dirty="0"/>
              <a:t>Visual Studio Code</a:t>
            </a:r>
          </a:p>
          <a:p>
            <a:pPr lvl="2"/>
            <a:r>
              <a:rPr lang="hu-HU" sz="2400" dirty="0"/>
              <a:t>Visual Studio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A3C452D1-079A-4EC7-9875-40BD3F40FD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922221"/>
          </a:xfrm>
        </p:spPr>
        <p:txBody>
          <a:bodyPr/>
          <a:lstStyle/>
          <a:p>
            <a:r>
              <a:rPr lang="hu-HU" b="1" dirty="0"/>
              <a:t>Programozási nyelvek</a:t>
            </a:r>
            <a:r>
              <a:rPr lang="hu-HU" sz="2400" b="1" dirty="0"/>
              <a:t>:</a:t>
            </a:r>
          </a:p>
          <a:p>
            <a:pPr lvl="1"/>
            <a:r>
              <a:rPr lang="hu-HU" dirty="0"/>
              <a:t>HTML</a:t>
            </a:r>
          </a:p>
          <a:p>
            <a:pPr lvl="1"/>
            <a:r>
              <a:rPr lang="hu-HU" dirty="0"/>
              <a:t>CSS</a:t>
            </a:r>
          </a:p>
          <a:p>
            <a:pPr lvl="1"/>
            <a:r>
              <a:rPr lang="hu-HU" dirty="0"/>
              <a:t>JavaScript</a:t>
            </a:r>
          </a:p>
          <a:p>
            <a:pPr lvl="1"/>
            <a:r>
              <a:rPr lang="hu-HU" dirty="0"/>
              <a:t>SQL</a:t>
            </a:r>
          </a:p>
          <a:p>
            <a:pPr lvl="1"/>
            <a:r>
              <a:rPr lang="hu-HU" sz="2400" dirty="0"/>
              <a:t>EJS</a:t>
            </a:r>
          </a:p>
          <a:p>
            <a:pPr lvl="1"/>
            <a:r>
              <a:rPr lang="hu-HU" dirty="0"/>
              <a:t>C#</a:t>
            </a:r>
          </a:p>
          <a:p>
            <a:pPr lvl="1"/>
            <a:endParaRPr lang="hu-HU" dirty="0"/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D54CD32B-9123-4C29-A891-C28B17413CF2}"/>
              </a:ext>
            </a:extLst>
          </p:cNvPr>
          <p:cNvSpPr txBox="1">
            <a:spLocks/>
          </p:cNvSpPr>
          <p:nvPr/>
        </p:nvSpPr>
        <p:spPr>
          <a:xfrm>
            <a:off x="914400" y="3455133"/>
            <a:ext cx="5181600" cy="2922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2400" b="1" dirty="0"/>
              <a:t>További webfejlesztési eszközök:</a:t>
            </a:r>
          </a:p>
          <a:p>
            <a:pPr lvl="1"/>
            <a:r>
              <a:rPr lang="hu-HU" dirty="0"/>
              <a:t>XAMPP</a:t>
            </a:r>
          </a:p>
          <a:p>
            <a:pPr lvl="1"/>
            <a:r>
              <a:rPr lang="hu-HU" dirty="0"/>
              <a:t>MySQL</a:t>
            </a:r>
          </a:p>
          <a:p>
            <a:pPr lvl="1"/>
            <a:r>
              <a:rPr lang="hu-HU" dirty="0"/>
              <a:t>Node Package Manager</a:t>
            </a:r>
          </a:p>
          <a:p>
            <a:pPr lvl="1"/>
            <a:r>
              <a:rPr lang="hu-HU" dirty="0"/>
              <a:t>Node.js</a:t>
            </a:r>
          </a:p>
          <a:p>
            <a:pPr lvl="1"/>
            <a:endParaRPr lang="hu-HU" dirty="0"/>
          </a:p>
        </p:txBody>
      </p:sp>
      <p:pic>
        <p:nvPicPr>
          <p:cNvPr id="6" name="Picture 2" descr="A képen Grafika, képernyőkép, szimbólum, Grafikus tervezés látható&#10;&#10;Lehet, hogy az AI által létrehozott tartalom helytelen.">
            <a:extLst>
              <a:ext uri="{FF2B5EF4-FFF2-40B4-BE49-F238E27FC236}">
                <a16:creationId xmlns:a16="http://schemas.microsoft.com/office/drawing/2014/main" id="{9B7D3179-5112-4711-B066-9C07B4155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259" y="2262990"/>
            <a:ext cx="485668" cy="48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57E36E7-2575-4E4B-9486-39A131848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16" y="2716645"/>
            <a:ext cx="365998" cy="36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ML5 - Wikipedia">
            <a:extLst>
              <a:ext uri="{FF2B5EF4-FFF2-40B4-BE49-F238E27FC236}">
                <a16:creationId xmlns:a16="http://schemas.microsoft.com/office/drawing/2014/main" id="{C71F1B9E-7E33-4E76-BBC2-D91DD8B0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645" y="2252610"/>
            <a:ext cx="436756" cy="43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6ECD169C-CCAB-4CEB-AF37-9CF41904B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437" y="2634205"/>
            <a:ext cx="309208" cy="43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Live Instructor-Led JavaScript Training - Hands-on Interactive Course">
            <a:extLst>
              <a:ext uri="{FF2B5EF4-FFF2-40B4-BE49-F238E27FC236}">
                <a16:creationId xmlns:a16="http://schemas.microsoft.com/office/drawing/2014/main" id="{431B8E77-8BD6-46D0-B419-16BC7A6D6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401" y="3137452"/>
            <a:ext cx="289579" cy="32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The Best Way to Learn SQL - Learn to code in 30 Days!">
            <a:extLst>
              <a:ext uri="{FF2B5EF4-FFF2-40B4-BE49-F238E27FC236}">
                <a16:creationId xmlns:a16="http://schemas.microsoft.com/office/drawing/2014/main" id="{1479B6AD-867D-4F03-BE2F-DC03FB6C1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21" y="3472551"/>
            <a:ext cx="709066" cy="37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A képen Betűtípus, Grafika, szimbólum, embléma látható&#10;&#10;Lehet, hogy az AI által létrehozott tartalom helytelen.">
            <a:extLst>
              <a:ext uri="{FF2B5EF4-FFF2-40B4-BE49-F238E27FC236}">
                <a16:creationId xmlns:a16="http://schemas.microsoft.com/office/drawing/2014/main" id="{E442CF20-B1F8-4A1B-AF6F-69C9337A3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759" y="3810464"/>
            <a:ext cx="487145" cy="48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92A03FA7-0B33-451D-B0DE-424E7753C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299" y="4162365"/>
            <a:ext cx="565801" cy="56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A képen Grafika, szimbólum, clipart, embléma látható&#10;&#10;Lehet, hogy az AI által létrehozott tartalom helytelen.">
            <a:extLst>
              <a:ext uri="{FF2B5EF4-FFF2-40B4-BE49-F238E27FC236}">
                <a16:creationId xmlns:a16="http://schemas.microsoft.com/office/drawing/2014/main" id="{14FFCA80-D6F9-4BCB-840B-98E22B43B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103" y="3846241"/>
            <a:ext cx="486486" cy="49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A képen Grafika, Betűtípus, embléma, Grafikus tervezés látható&#10;&#10;Lehet, hogy az AI által létrehozott tartalom helytelen.">
            <a:extLst>
              <a:ext uri="{FF2B5EF4-FFF2-40B4-BE49-F238E27FC236}">
                <a16:creationId xmlns:a16="http://schemas.microsoft.com/office/drawing/2014/main" id="{075C5926-C733-4DD0-9FF8-9F4F4E1B9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500" y="4112021"/>
            <a:ext cx="713798" cy="71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A képen Betűtípus, Grafika, embléma, tervezés látható&#10;&#10;Lehet, hogy az AI által létrehozott tartalom helytelen.">
            <a:extLst>
              <a:ext uri="{FF2B5EF4-FFF2-40B4-BE49-F238E27FC236}">
                <a16:creationId xmlns:a16="http://schemas.microsoft.com/office/drawing/2014/main" id="{308771A7-7F15-4CC9-BB9E-5C110B92B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091" y="4637261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A képen képernyőkép, Grafika, tervezés látható&#10;&#10;Lehet, hogy az AI által létrehozott tartalom helytelen.">
            <a:extLst>
              <a:ext uri="{FF2B5EF4-FFF2-40B4-BE49-F238E27FC236}">
                <a16:creationId xmlns:a16="http://schemas.microsoft.com/office/drawing/2014/main" id="{70FDB678-6AEA-403B-9193-72A0EC595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200" y="5073740"/>
            <a:ext cx="655420" cy="47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988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44D50DE-9756-4147-A6DF-0DE540659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hu-HU" b="1" dirty="0"/>
              <a:t>Rendszeráttekintés - hardverkövetelmények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27C03E9-4E2C-4846-907B-B8CE8E3F2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61914" cy="4153144"/>
          </a:xfrm>
        </p:spPr>
        <p:txBody>
          <a:bodyPr>
            <a:normAutofit/>
          </a:bodyPr>
          <a:lstStyle/>
          <a:p>
            <a:r>
              <a:rPr lang="hu-HU" dirty="0"/>
              <a:t>A weboldal általánosságban </a:t>
            </a:r>
            <a:r>
              <a:rPr lang="hu-HU" b="1" dirty="0"/>
              <a:t>nem igényel nagy számítási teljesítményt</a:t>
            </a:r>
            <a:r>
              <a:rPr lang="hu-HU" dirty="0"/>
              <a:t>​</a:t>
            </a:r>
          </a:p>
          <a:p>
            <a:r>
              <a:rPr lang="hu-HU" b="1" dirty="0"/>
              <a:t>Processzor:</a:t>
            </a:r>
            <a:r>
              <a:rPr lang="hu-HU" dirty="0"/>
              <a:t> Minimális követelmény: </a:t>
            </a:r>
            <a:r>
              <a:rPr lang="hu-HU" b="1" dirty="0"/>
              <a:t>1.2 GHz</a:t>
            </a:r>
            <a:r>
              <a:rPr lang="hu-HU" dirty="0"/>
              <a:t>-es egy- vagy </a:t>
            </a:r>
            <a:r>
              <a:rPr lang="hu-HU" b="1" dirty="0"/>
              <a:t>kétmagos</a:t>
            </a:r>
            <a:r>
              <a:rPr lang="hu-HU" dirty="0"/>
              <a:t> processzor​</a:t>
            </a:r>
          </a:p>
          <a:p>
            <a:pPr lvl="1"/>
            <a:r>
              <a:rPr lang="hu-HU" dirty="0"/>
              <a:t>Ajánlott: </a:t>
            </a:r>
            <a:r>
              <a:rPr lang="hu-HU" b="1" dirty="0"/>
              <a:t>1.6 GHz</a:t>
            </a:r>
            <a:r>
              <a:rPr lang="hu-HU" dirty="0"/>
              <a:t> vagy gyorsabb, </a:t>
            </a:r>
            <a:r>
              <a:rPr lang="hu-HU" b="1" dirty="0"/>
              <a:t>többmagos</a:t>
            </a:r>
            <a:r>
              <a:rPr lang="hu-HU" dirty="0"/>
              <a:t> </a:t>
            </a:r>
            <a:r>
              <a:rPr lang="hu-HU" b="1" dirty="0"/>
              <a:t>CPU</a:t>
            </a:r>
            <a:r>
              <a:rPr lang="hu-HU" dirty="0"/>
              <a:t>​</a:t>
            </a:r>
          </a:p>
          <a:p>
            <a:r>
              <a:rPr lang="hu-HU" b="1" dirty="0"/>
              <a:t>Memória</a:t>
            </a:r>
            <a:r>
              <a:rPr lang="hu-HU" dirty="0"/>
              <a:t>: Legalább </a:t>
            </a:r>
            <a:r>
              <a:rPr lang="hu-HU" b="1" dirty="0"/>
              <a:t>4 GB RAM</a:t>
            </a:r>
            <a:r>
              <a:rPr lang="hu-HU" dirty="0"/>
              <a:t>​</a:t>
            </a:r>
          </a:p>
          <a:p>
            <a:r>
              <a:rPr lang="hu-HU" b="1" dirty="0"/>
              <a:t>Kijelző</a:t>
            </a:r>
            <a:r>
              <a:rPr lang="hu-HU" dirty="0"/>
              <a:t>: A weboldal </a:t>
            </a:r>
            <a:r>
              <a:rPr lang="hu-HU" b="1" dirty="0"/>
              <a:t>reszponzív</a:t>
            </a:r>
            <a:r>
              <a:rPr lang="hu-HU" dirty="0"/>
              <a:t>, így bármilyen eszközön megfelelően jelenik meg a tartalom​</a:t>
            </a:r>
          </a:p>
          <a:p>
            <a:r>
              <a:rPr lang="hu-HU" b="1" dirty="0"/>
              <a:t>Internetkapcsolat</a:t>
            </a:r>
            <a:r>
              <a:rPr lang="hu-HU" dirty="0"/>
              <a:t>: A weboldalnak szüksége van </a:t>
            </a:r>
            <a:r>
              <a:rPr lang="hu-HU" b="1" dirty="0"/>
              <a:t>stabil internetkapcsolat</a:t>
            </a:r>
            <a:r>
              <a:rPr lang="hu-HU" dirty="0"/>
              <a:t>ra. Minimális sebesség: </a:t>
            </a:r>
            <a:r>
              <a:rPr lang="hu-HU" b="1" dirty="0"/>
              <a:t>2-4 Mbps</a:t>
            </a:r>
            <a:r>
              <a:rPr lang="hu-HU" dirty="0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022616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1E021EF-A0DD-461D-B635-667CD64B0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0326" cy="1325563"/>
          </a:xfrm>
        </p:spPr>
        <p:txBody>
          <a:bodyPr/>
          <a:lstStyle/>
          <a:p>
            <a:r>
              <a:rPr lang="hu-HU" b="1" dirty="0"/>
              <a:t>Rendszeráttekintés - szoftverkövetelmények​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2CE4E5A-CC29-4C83-93BC-FFD438B8D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hu-HU" b="1" dirty="0"/>
              <a:t>Operációs rendszer:</a:t>
            </a:r>
            <a:r>
              <a:rPr lang="hu-HU" dirty="0"/>
              <a:t> A weboldal a legtöbb modern platformon problémamentesen futtatható.​</a:t>
            </a:r>
          </a:p>
          <a:p>
            <a:pPr lvl="1"/>
            <a:r>
              <a:rPr lang="hu-HU" b="1" dirty="0"/>
              <a:t>Támogatott rendszerek: </a:t>
            </a:r>
            <a:r>
              <a:rPr lang="hu-HU" dirty="0"/>
              <a:t>​</a:t>
            </a:r>
          </a:p>
          <a:p>
            <a:pPr lvl="2"/>
            <a:r>
              <a:rPr lang="hu-HU" dirty="0"/>
              <a:t>Windows 10 minimum​</a:t>
            </a:r>
          </a:p>
          <a:p>
            <a:pPr lvl="2"/>
            <a:r>
              <a:rPr lang="hu-HU" dirty="0"/>
              <a:t>Linux disztribúciók (Ubuntu, Debian)​</a:t>
            </a:r>
          </a:p>
          <a:p>
            <a:pPr lvl="2"/>
            <a:r>
              <a:rPr lang="hu-HU" dirty="0"/>
              <a:t>Android 8.0/iOs 13 (vagy újabb verzió)​</a:t>
            </a:r>
          </a:p>
          <a:p>
            <a:pPr lvl="1"/>
            <a:r>
              <a:rPr lang="hu-HU" b="1" dirty="0"/>
              <a:t>Böngészőkövetelmények</a:t>
            </a:r>
            <a:r>
              <a:rPr lang="hu-HU" dirty="0"/>
              <a:t>: Az oldal előnyben részesíti az olyan böngészőket, amelyek </a:t>
            </a:r>
            <a:r>
              <a:rPr lang="hu-HU" b="1" dirty="0"/>
              <a:t>gyors</a:t>
            </a:r>
            <a:r>
              <a:rPr lang="hu-HU" dirty="0"/>
              <a:t> </a:t>
            </a:r>
            <a:r>
              <a:rPr lang="hu-HU" b="1" dirty="0"/>
              <a:t>JavaScript-futtatást</a:t>
            </a:r>
            <a:r>
              <a:rPr lang="hu-HU" dirty="0"/>
              <a:t> kínálnak​</a:t>
            </a:r>
          </a:p>
          <a:p>
            <a:pPr lvl="1"/>
            <a:r>
              <a:rPr lang="hu-HU" b="1" dirty="0"/>
              <a:t>Ajánlott böngészők:​</a:t>
            </a:r>
          </a:p>
          <a:p>
            <a:pPr lvl="2"/>
            <a:r>
              <a:rPr lang="hu-HU" dirty="0"/>
              <a:t>Google Chrome​</a:t>
            </a:r>
          </a:p>
          <a:p>
            <a:pPr lvl="2"/>
            <a:r>
              <a:rPr lang="hu-HU" dirty="0"/>
              <a:t>Mozilla Firefox​</a:t>
            </a:r>
          </a:p>
          <a:p>
            <a:pPr lvl="2"/>
            <a:r>
              <a:rPr lang="hu-HU" dirty="0"/>
              <a:t>Microsoft Edge​</a:t>
            </a:r>
          </a:p>
          <a:p>
            <a:pPr lvl="1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68260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F523BCB-D4DD-4A43-9673-C199A67B8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A weboldal elindítása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56CB79F-96BE-45C1-AD00-EDA150715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180"/>
            <a:ext cx="10515600" cy="4736783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hu-HU" b="1" dirty="0"/>
              <a:t>Internetkapcsolat</a:t>
            </a:r>
            <a:r>
              <a:rPr lang="hu-HU" dirty="0"/>
              <a:t> ellenőrzése</a:t>
            </a:r>
          </a:p>
          <a:p>
            <a:pPr marL="514350" indent="-514350">
              <a:buFont typeface="+mj-lt"/>
              <a:buAutoNum type="arabicPeriod"/>
            </a:pPr>
            <a:r>
              <a:rPr lang="hu-HU" dirty="0"/>
              <a:t>XAMPP elindítása: </a:t>
            </a:r>
          </a:p>
          <a:p>
            <a:pPr lvl="1"/>
            <a:r>
              <a:rPr lang="hu-HU" b="1" dirty="0"/>
              <a:t>Apache, MySQL futtatása</a:t>
            </a:r>
          </a:p>
          <a:p>
            <a:pPr marL="514350" indent="-514350">
              <a:buFont typeface="+mj-lt"/>
              <a:buAutoNum type="arabicPeriod"/>
            </a:pPr>
            <a:r>
              <a:rPr lang="hu-HU" dirty="0"/>
              <a:t>Adatbázis </a:t>
            </a:r>
            <a:r>
              <a:rPr lang="hu-HU" b="1" dirty="0"/>
              <a:t>importálás</a:t>
            </a:r>
            <a:r>
              <a:rPr lang="hu-HU" dirty="0"/>
              <a:t>a</a:t>
            </a:r>
          </a:p>
          <a:p>
            <a:pPr marL="514350" indent="-514350">
              <a:buFont typeface="+mj-lt"/>
              <a:buAutoNum type="arabicPeriod"/>
            </a:pPr>
            <a:r>
              <a:rPr lang="hu-HU" dirty="0"/>
              <a:t>Projektmappa megnyitása (ajánlott: </a:t>
            </a:r>
            <a:r>
              <a:rPr lang="hu-HU" b="1" dirty="0"/>
              <a:t>Visual Studio Code</a:t>
            </a:r>
            <a:r>
              <a:rPr lang="hu-HU" dirty="0"/>
              <a:t>-ban)</a:t>
            </a:r>
          </a:p>
          <a:p>
            <a:pPr marL="514350" indent="-514350">
              <a:buFont typeface="+mj-lt"/>
              <a:buAutoNum type="arabicPeriod"/>
            </a:pPr>
            <a:r>
              <a:rPr lang="hu-HU" b="1" dirty="0"/>
              <a:t>Terminál</a:t>
            </a:r>
            <a:r>
              <a:rPr lang="hu-HU" dirty="0"/>
              <a:t> megnyitása</a:t>
            </a:r>
          </a:p>
          <a:p>
            <a:pPr marL="971550" lvl="1" indent="-514350">
              <a:buFont typeface="+mj-lt"/>
              <a:buAutoNum type="arabicPeriod"/>
            </a:pPr>
            <a:r>
              <a:rPr lang="hu-HU" dirty="0"/>
              <a:t>Szükséges verziók a futtatáshoz:</a:t>
            </a:r>
          </a:p>
          <a:p>
            <a:pPr lvl="2"/>
            <a:r>
              <a:rPr lang="hu-HU" b="1" dirty="0"/>
              <a:t>Node.js v18.20.5 </a:t>
            </a:r>
          </a:p>
          <a:p>
            <a:pPr lvl="2"/>
            <a:r>
              <a:rPr lang="hu-HU" b="1" dirty="0"/>
              <a:t>Npm v10.8.2</a:t>
            </a:r>
          </a:p>
          <a:p>
            <a:pPr marL="971550" lvl="1" indent="-514350">
              <a:buFont typeface="+mj-lt"/>
              <a:buAutoNum type="arabicPeriod"/>
            </a:pPr>
            <a:r>
              <a:rPr lang="hu-HU" b="1" dirty="0"/>
              <a:t>.env</a:t>
            </a:r>
            <a:r>
              <a:rPr lang="hu-HU" dirty="0"/>
              <a:t> fájl létrehozása a mappán belül:</a:t>
            </a:r>
          </a:p>
          <a:p>
            <a:pPr marL="1428750" lvl="2" indent="-514350">
              <a:buFont typeface="+mj-lt"/>
              <a:buAutoNum type="arabicPeriod"/>
            </a:pPr>
            <a:r>
              <a:rPr lang="hu-HU" dirty="0"/>
              <a:t>.env.example fájl tartalmának átmásolása</a:t>
            </a:r>
          </a:p>
          <a:p>
            <a:pPr marL="1428750" lvl="2" indent="-514350">
              <a:buFont typeface="+mj-lt"/>
              <a:buAutoNum type="arabicPeriod"/>
            </a:pPr>
            <a:r>
              <a:rPr lang="hu-HU" dirty="0"/>
              <a:t>Szükséges adatok megadása:</a:t>
            </a:r>
          </a:p>
          <a:p>
            <a:pPr lvl="3"/>
            <a:r>
              <a:rPr lang="hu-HU" dirty="0"/>
              <a:t>DB_NAME=</a:t>
            </a:r>
            <a:r>
              <a:rPr lang="hu-HU" b="1" dirty="0"/>
              <a:t>parking</a:t>
            </a:r>
            <a:r>
              <a:rPr lang="hu-HU" dirty="0"/>
              <a:t>, DB_USER=</a:t>
            </a:r>
            <a:r>
              <a:rPr lang="hu-HU" b="1" dirty="0"/>
              <a:t>root</a:t>
            </a:r>
            <a:r>
              <a:rPr lang="hu-HU" dirty="0"/>
              <a:t>, DB_PASSWORD=</a:t>
            </a:r>
            <a:r>
              <a:rPr lang="hu-HU" b="1" dirty="0"/>
              <a:t>””</a:t>
            </a:r>
            <a:r>
              <a:rPr lang="hu-HU" dirty="0"/>
              <a:t>, DB_HOST=</a:t>
            </a:r>
            <a:r>
              <a:rPr lang="hu-HU" b="1" dirty="0"/>
              <a:t>localhost</a:t>
            </a:r>
            <a:r>
              <a:rPr lang="hu-HU" dirty="0"/>
              <a:t>, DB_DIALECT=</a:t>
            </a:r>
            <a:r>
              <a:rPr lang="hu-HU" b="1" dirty="0"/>
              <a:t>mysql</a:t>
            </a:r>
          </a:p>
          <a:p>
            <a:pPr marL="971550" lvl="1" indent="-514350">
              <a:buFont typeface="+mj-lt"/>
              <a:buAutoNum type="arabicPeriod"/>
            </a:pPr>
            <a:r>
              <a:rPr lang="hu-HU" dirty="0"/>
              <a:t>Parancsok megadása:</a:t>
            </a:r>
          </a:p>
          <a:p>
            <a:pPr lvl="1"/>
            <a:r>
              <a:rPr lang="hu-HU" dirty="0"/>
              <a:t>Fontos, hogy a parancsokat a </a:t>
            </a:r>
            <a:r>
              <a:rPr lang="hu-HU" b="1" dirty="0"/>
              <a:t>ParKing/main </a:t>
            </a:r>
            <a:r>
              <a:rPr lang="hu-HU" dirty="0"/>
              <a:t>mappán belül kell megadni!</a:t>
            </a:r>
          </a:p>
          <a:p>
            <a:pPr lvl="2"/>
            <a:r>
              <a:rPr lang="hu-HU" b="1" dirty="0"/>
              <a:t>npm update</a:t>
            </a:r>
          </a:p>
          <a:p>
            <a:pPr lvl="2"/>
            <a:r>
              <a:rPr lang="hu-HU" b="1" dirty="0"/>
              <a:t>npm run setup</a:t>
            </a:r>
          </a:p>
          <a:p>
            <a:pPr lvl="2"/>
            <a:r>
              <a:rPr lang="hu-HU" b="1" dirty="0"/>
              <a:t>node server.js</a:t>
            </a:r>
          </a:p>
          <a:p>
            <a:pPr marL="971550" lvl="1" indent="-514350">
              <a:buFont typeface="+mj-lt"/>
              <a:buAutoNum type="arabicPeriod"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21804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D5701B9-334C-48B2-8DCB-F146D1579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A weboldal bemutatása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5E975318-F171-47CA-BD46-FFB26D2FD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8619" y="1514842"/>
            <a:ext cx="5676901" cy="3193257"/>
          </a:xfr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74FBFF79-483C-48DF-AD92-FEB22EA5B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136" y="2449940"/>
            <a:ext cx="5676902" cy="3193258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18D477BE-AD14-40F3-A5BE-E4EF28291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6479" y="3299617"/>
            <a:ext cx="5676902" cy="319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3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E2C0BC-E7C9-42C1-B8DF-744DD8B9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Főoldal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AE42DD3E-FDEC-4EBB-A559-B84436B82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0551" y="1755286"/>
            <a:ext cx="9210897" cy="4351338"/>
          </a:xfr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4CC54D26-6815-428A-AAD5-E3949FA34AD6}"/>
              </a:ext>
            </a:extLst>
          </p:cNvPr>
          <p:cNvSpPr txBox="1"/>
          <p:nvPr/>
        </p:nvSpPr>
        <p:spPr>
          <a:xfrm>
            <a:off x="668214" y="1207626"/>
            <a:ext cx="1345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ParKing logó</a:t>
            </a:r>
          </a:p>
        </p:txBody>
      </p: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5A884402-FD4F-4299-8145-8BA7DB002A76}"/>
              </a:ext>
            </a:extLst>
          </p:cNvPr>
          <p:cNvCxnSpPr>
            <a:cxnSpLocks/>
          </p:cNvCxnSpPr>
          <p:nvPr/>
        </p:nvCxnSpPr>
        <p:spPr>
          <a:xfrm>
            <a:off x="1490551" y="1566028"/>
            <a:ext cx="173649" cy="2493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Jobb oldali kapcsos zárójel 12">
            <a:extLst>
              <a:ext uri="{FF2B5EF4-FFF2-40B4-BE49-F238E27FC236}">
                <a16:creationId xmlns:a16="http://schemas.microsoft.com/office/drawing/2014/main" id="{60CE6E43-1C77-44E1-9FA2-20632EFAEBFD}"/>
              </a:ext>
            </a:extLst>
          </p:cNvPr>
          <p:cNvSpPr/>
          <p:nvPr/>
        </p:nvSpPr>
        <p:spPr>
          <a:xfrm rot="16200000">
            <a:off x="6050939" y="576720"/>
            <a:ext cx="298938" cy="2526873"/>
          </a:xfrm>
          <a:prstGeom prst="rightBrace">
            <a:avLst>
              <a:gd name="adj1" fmla="val 8333"/>
              <a:gd name="adj2" fmla="val 50795"/>
            </a:avLst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DE58F1F4-B656-4E49-9A48-08AE27D6C470}"/>
              </a:ext>
            </a:extLst>
          </p:cNvPr>
          <p:cNvSpPr txBox="1"/>
          <p:nvPr/>
        </p:nvSpPr>
        <p:spPr>
          <a:xfrm>
            <a:off x="5456925" y="1321354"/>
            <a:ext cx="1696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Navigációs sáv</a:t>
            </a:r>
          </a:p>
        </p:txBody>
      </p:sp>
      <p:cxnSp>
        <p:nvCxnSpPr>
          <p:cNvPr id="17" name="Egyenes összekötő nyíllal 16">
            <a:extLst>
              <a:ext uri="{FF2B5EF4-FFF2-40B4-BE49-F238E27FC236}">
                <a16:creationId xmlns:a16="http://schemas.microsoft.com/office/drawing/2014/main" id="{E9784146-963C-4B26-8039-F0AB5068DA78}"/>
              </a:ext>
            </a:extLst>
          </p:cNvPr>
          <p:cNvCxnSpPr/>
          <p:nvPr/>
        </p:nvCxnSpPr>
        <p:spPr>
          <a:xfrm flipH="1">
            <a:off x="10701448" y="1755286"/>
            <a:ext cx="306521" cy="23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A929086F-BF5C-432F-8685-8ADD014CF6E1}"/>
              </a:ext>
            </a:extLst>
          </p:cNvPr>
          <p:cNvSpPr txBox="1"/>
          <p:nvPr/>
        </p:nvSpPr>
        <p:spPr>
          <a:xfrm>
            <a:off x="10084778" y="1392292"/>
            <a:ext cx="202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Felhasználói fiók</a:t>
            </a:r>
          </a:p>
        </p:txBody>
      </p:sp>
      <p:cxnSp>
        <p:nvCxnSpPr>
          <p:cNvPr id="20" name="Egyenes összekötő nyíllal 19">
            <a:extLst>
              <a:ext uri="{FF2B5EF4-FFF2-40B4-BE49-F238E27FC236}">
                <a16:creationId xmlns:a16="http://schemas.microsoft.com/office/drawing/2014/main" id="{9DEB9047-42CE-4D13-9913-01402D42F2EF}"/>
              </a:ext>
            </a:extLst>
          </p:cNvPr>
          <p:cNvCxnSpPr/>
          <p:nvPr/>
        </p:nvCxnSpPr>
        <p:spPr>
          <a:xfrm flipV="1">
            <a:off x="1239715" y="5992324"/>
            <a:ext cx="33766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9821C2D6-1077-4234-B22D-D59AAEE7D6F3}"/>
              </a:ext>
            </a:extLst>
          </p:cNvPr>
          <p:cNvSpPr txBox="1"/>
          <p:nvPr/>
        </p:nvSpPr>
        <p:spPr>
          <a:xfrm>
            <a:off x="147526" y="6171222"/>
            <a:ext cx="303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Sötét </a:t>
            </a: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mód</a:t>
            </a:r>
            <a:r>
              <a:rPr lang="hu-HU" dirty="0"/>
              <a:t>/világos mód gomb</a:t>
            </a:r>
          </a:p>
        </p:txBody>
      </p:sp>
      <p:cxnSp>
        <p:nvCxnSpPr>
          <p:cNvPr id="23" name="Egyenes összekötő nyíllal 22">
            <a:extLst>
              <a:ext uri="{FF2B5EF4-FFF2-40B4-BE49-F238E27FC236}">
                <a16:creationId xmlns:a16="http://schemas.microsoft.com/office/drawing/2014/main" id="{0879099F-0281-4384-BC63-8817EEBEB570}"/>
              </a:ext>
            </a:extLst>
          </p:cNvPr>
          <p:cNvCxnSpPr>
            <a:cxnSpLocks/>
          </p:cNvCxnSpPr>
          <p:nvPr/>
        </p:nvCxnSpPr>
        <p:spPr>
          <a:xfrm flipV="1">
            <a:off x="1664200" y="4868917"/>
            <a:ext cx="410785" cy="352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8A2C61D0-722E-44C2-A254-6266052EE991}"/>
              </a:ext>
            </a:extLst>
          </p:cNvPr>
          <p:cNvSpPr txBox="1"/>
          <p:nvPr/>
        </p:nvSpPr>
        <p:spPr>
          <a:xfrm>
            <a:off x="121936" y="5107306"/>
            <a:ext cx="2124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Bejelentkezés</a:t>
            </a:r>
            <a:r>
              <a:rPr lang="hu-HU" dirty="0"/>
              <a:t> gomb</a:t>
            </a:r>
          </a:p>
        </p:txBody>
      </p:sp>
      <p:cxnSp>
        <p:nvCxnSpPr>
          <p:cNvPr id="29" name="Egyenes összekötő nyíllal 28">
            <a:extLst>
              <a:ext uri="{FF2B5EF4-FFF2-40B4-BE49-F238E27FC236}">
                <a16:creationId xmlns:a16="http://schemas.microsoft.com/office/drawing/2014/main" id="{B56BA5FD-07C7-4062-BD75-BEAB7178A322}"/>
              </a:ext>
            </a:extLst>
          </p:cNvPr>
          <p:cNvCxnSpPr/>
          <p:nvPr/>
        </p:nvCxnSpPr>
        <p:spPr>
          <a:xfrm flipV="1">
            <a:off x="3180874" y="4868917"/>
            <a:ext cx="0" cy="423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E3E4B70B-322B-485A-9C1C-AF504EFE97E8}"/>
              </a:ext>
            </a:extLst>
          </p:cNvPr>
          <p:cNvSpPr txBox="1"/>
          <p:nvPr/>
        </p:nvSpPr>
        <p:spPr>
          <a:xfrm>
            <a:off x="2246123" y="5171333"/>
            <a:ext cx="2039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Regisztráció gomb</a:t>
            </a:r>
          </a:p>
        </p:txBody>
      </p:sp>
    </p:spTree>
    <p:extLst>
      <p:ext uri="{BB962C8B-B14F-4D97-AF65-F5344CB8AC3E}">
        <p14:creationId xmlns:p14="http://schemas.microsoft.com/office/powerpoint/2010/main" val="421075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5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 animBg="1"/>
      <p:bldP spid="14" grpId="0"/>
      <p:bldP spid="18" grpId="0"/>
      <p:bldP spid="21" grpId="0"/>
      <p:bldP spid="25" grpId="0"/>
      <p:bldP spid="30" grpId="0"/>
    </p:bld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</TotalTime>
  <Words>440</Words>
  <Application>Microsoft Office PowerPoint</Application>
  <PresentationFormat>Szélesvásznú</PresentationFormat>
  <Paragraphs>113</Paragraphs>
  <Slides>15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19" baseType="lpstr">
      <vt:lpstr>Arial</vt:lpstr>
      <vt:lpstr>Calibri</vt:lpstr>
      <vt:lpstr>Times New Roman</vt:lpstr>
      <vt:lpstr>Office-téma</vt:lpstr>
      <vt:lpstr>ParKing</vt:lpstr>
      <vt:lpstr>Tartalomjegyzék</vt:lpstr>
      <vt:lpstr>ParKing bemutatása</vt:lpstr>
      <vt:lpstr>A projektben használt webfejlesztési technológiák</vt:lpstr>
      <vt:lpstr>Rendszeráttekintés - hardverkövetelmények</vt:lpstr>
      <vt:lpstr>Rendszeráttekintés - szoftverkövetelmények​</vt:lpstr>
      <vt:lpstr>A weboldal elindítása</vt:lpstr>
      <vt:lpstr>A weboldal bemutatása</vt:lpstr>
      <vt:lpstr>Főoldal</vt:lpstr>
      <vt:lpstr>Regisztráció</vt:lpstr>
      <vt:lpstr>Bejelentkezés</vt:lpstr>
      <vt:lpstr>Rólunk</vt:lpstr>
      <vt:lpstr>Kapcsolat</vt:lpstr>
      <vt:lpstr>Lábléc</vt:lpstr>
      <vt:lpstr>Fiók szerkesztése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ParKing</dc:title>
  <dc:creator>Technikus</dc:creator>
  <cp:lastModifiedBy>Technikus</cp:lastModifiedBy>
  <cp:revision>60</cp:revision>
  <dcterms:created xsi:type="dcterms:W3CDTF">2026-01-21T10:12:04Z</dcterms:created>
  <dcterms:modified xsi:type="dcterms:W3CDTF">2026-02-09T08:59:22Z</dcterms:modified>
</cp:coreProperties>
</file>